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57" r:id="rId3"/>
    <p:sldId id="258" r:id="rId4"/>
    <p:sldId id="280" r:id="rId5"/>
    <p:sldId id="276" r:id="rId6"/>
    <p:sldId id="277" r:id="rId7"/>
    <p:sldId id="295" r:id="rId8"/>
    <p:sldId id="293" r:id="rId9"/>
    <p:sldId id="283" r:id="rId10"/>
    <p:sldId id="284" r:id="rId11"/>
    <p:sldId id="278" r:id="rId12"/>
    <p:sldId id="291" r:id="rId13"/>
    <p:sldId id="279" r:id="rId14"/>
    <p:sldId id="285" r:id="rId15"/>
    <p:sldId id="288" r:id="rId16"/>
    <p:sldId id="275" r:id="rId17"/>
    <p:sldId id="296" r:id="rId18"/>
    <p:sldId id="272" r:id="rId19"/>
    <p:sldId id="273" r:id="rId20"/>
    <p:sldId id="294" r:id="rId21"/>
    <p:sldId id="28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5">
          <p15:clr>
            <a:srgbClr val="A4A3A4"/>
          </p15:clr>
        </p15:guide>
        <p15:guide id="2" pos="4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snapToObjects="1" showGuides="1">
      <p:cViewPr varScale="1">
        <p:scale>
          <a:sx n="106" d="100"/>
          <a:sy n="106" d="100"/>
        </p:scale>
        <p:origin x="1800" y="168"/>
      </p:cViewPr>
      <p:guideLst>
        <p:guide orient="horz" pos="585"/>
        <p:guide pos="47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387BA8-19F2-BD48-B0C6-C3F8DAD5A21C}" type="datetimeFigureOut">
              <a:rPr lang="en-US" smtClean="0"/>
              <a:t>9/11/20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4BDB17-4235-0248-BA50-2640654DA5B6}" type="slidenum">
              <a:rPr lang="en-US" smtClean="0"/>
              <a:t>‹#›</a:t>
            </a:fld>
            <a:endParaRPr lang="en-US"/>
          </a:p>
        </p:txBody>
      </p:sp>
    </p:spTree>
    <p:extLst>
      <p:ext uri="{BB962C8B-B14F-4D97-AF65-F5344CB8AC3E}">
        <p14:creationId xmlns:p14="http://schemas.microsoft.com/office/powerpoint/2010/main" val="13341862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CCA was founded in 1989 and since that time,</a:t>
            </a:r>
            <a:r>
              <a:rPr lang="en-US" baseline="0" dirty="0"/>
              <a:t> we’ve continued to reach out and try to connect the craniofacial community.</a:t>
            </a:r>
            <a:endParaRPr lang="en-US" dirty="0"/>
          </a:p>
        </p:txBody>
      </p:sp>
      <p:sp>
        <p:nvSpPr>
          <p:cNvPr id="4" name="Slide Number Placeholder 3"/>
          <p:cNvSpPr>
            <a:spLocks noGrp="1"/>
          </p:cNvSpPr>
          <p:nvPr>
            <p:ph type="sldNum" sz="quarter" idx="10"/>
          </p:nvPr>
        </p:nvSpPr>
        <p:spPr/>
        <p:txBody>
          <a:bodyPr/>
          <a:lstStyle/>
          <a:p>
            <a:fld id="{524BDB17-4235-0248-BA50-2640654DA5B6}" type="slidenum">
              <a:rPr lang="en-US" smtClean="0"/>
              <a:t>3</a:t>
            </a:fld>
            <a:endParaRPr lang="en-US"/>
          </a:p>
        </p:txBody>
      </p:sp>
    </p:spTree>
    <p:extLst>
      <p:ext uri="{BB962C8B-B14F-4D97-AF65-F5344CB8AC3E}">
        <p14:creationId xmlns:p14="http://schemas.microsoft.com/office/powerpoint/2010/main" val="326091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years, we have maintained our</a:t>
            </a:r>
            <a:r>
              <a:rPr lang="en-US" baseline="0" dirty="0"/>
              <a:t> newsletter and our financial assistance program and Retreat. In 2012, we added our Choose Kind initiative when the book Wonder was published. </a:t>
            </a:r>
            <a:endParaRPr lang="en-US" dirty="0"/>
          </a:p>
        </p:txBody>
      </p:sp>
      <p:sp>
        <p:nvSpPr>
          <p:cNvPr id="4" name="Slide Number Placeholder 3"/>
          <p:cNvSpPr>
            <a:spLocks noGrp="1"/>
          </p:cNvSpPr>
          <p:nvPr>
            <p:ph type="sldNum" sz="quarter" idx="10"/>
          </p:nvPr>
        </p:nvSpPr>
        <p:spPr/>
        <p:txBody>
          <a:bodyPr/>
          <a:lstStyle/>
          <a:p>
            <a:fld id="{524BDB17-4235-0248-BA50-2640654DA5B6}" type="slidenum">
              <a:rPr lang="en-US" smtClean="0"/>
              <a:t>4</a:t>
            </a:fld>
            <a:endParaRPr lang="en-US"/>
          </a:p>
        </p:txBody>
      </p:sp>
    </p:spTree>
    <p:extLst>
      <p:ext uri="{BB962C8B-B14F-4D97-AF65-F5344CB8AC3E}">
        <p14:creationId xmlns:p14="http://schemas.microsoft.com/office/powerpoint/2010/main" val="195647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47403D39-CC5B-1246-8082-A58F12EFEE94}"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FABEC-BCBA-F540-B2B3-E63D58FF372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403D39-CC5B-1246-8082-A58F12EFEE94}"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FABEC-BCBA-F540-B2B3-E63D58FF37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403D39-CC5B-1246-8082-A58F12EFEE94}"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FABEC-BCBA-F540-B2B3-E63D58FF372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403D39-CC5B-1246-8082-A58F12EFEE94}"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FABEC-BCBA-F540-B2B3-E63D58FF37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47403D39-CC5B-1246-8082-A58F12EFEE94}"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FABEC-BCBA-F540-B2B3-E63D58FF372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403D39-CC5B-1246-8082-A58F12EFEE94}" type="datetimeFigureOut">
              <a:rPr lang="en-US" smtClean="0"/>
              <a:t>9/11/20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FABEC-BCBA-F540-B2B3-E63D58FF3720}"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403D39-CC5B-1246-8082-A58F12EFEE94}" type="datetimeFigureOut">
              <a:rPr lang="en-US" smtClean="0"/>
              <a:t>9/11/20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FABEC-BCBA-F540-B2B3-E63D58FF372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403D39-CC5B-1246-8082-A58F12EFEE94}" type="datetimeFigureOut">
              <a:rPr lang="en-US" smtClean="0"/>
              <a:t>9/11/20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FABEC-BCBA-F540-B2B3-E63D58FF37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03D39-CC5B-1246-8082-A58F12EFEE94}" type="datetimeFigureOut">
              <a:rPr lang="en-US" smtClean="0"/>
              <a:t>9/11/20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FABEC-BCBA-F540-B2B3-E63D58FF37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47403D39-CC5B-1246-8082-A58F12EFEE94}" type="datetimeFigureOut">
              <a:rPr lang="en-US" smtClean="0"/>
              <a:t>9/11/20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58FABEC-BCBA-F540-B2B3-E63D58FF372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403D39-CC5B-1246-8082-A58F12EFEE94}" type="datetimeFigureOut">
              <a:rPr lang="en-US" smtClean="0"/>
              <a:t>9/11/20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FABEC-BCBA-F540-B2B3-E63D58FF372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7403D39-CC5B-1246-8082-A58F12EFEE94}" type="datetimeFigureOut">
              <a:rPr lang="en-US" smtClean="0"/>
              <a:t>9/11/20</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58FABEC-BCBA-F540-B2B3-E63D58FF372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a:t>Imagine A world without bullies</a:t>
            </a:r>
          </a:p>
        </p:txBody>
      </p:sp>
      <p:sp>
        <p:nvSpPr>
          <p:cNvPr id="3" name="Subtitle 2"/>
          <p:cNvSpPr>
            <a:spLocks noGrp="1"/>
          </p:cNvSpPr>
          <p:nvPr>
            <p:ph type="subTitle" idx="1"/>
          </p:nvPr>
        </p:nvSpPr>
        <p:spPr/>
        <p:txBody>
          <a:bodyPr/>
          <a:lstStyle/>
          <a:p>
            <a:r>
              <a:rPr lang="en-US" dirty="0"/>
              <a:t>Children’s craniofacial association </a:t>
            </a:r>
          </a:p>
        </p:txBody>
      </p:sp>
      <p:pic>
        <p:nvPicPr>
          <p:cNvPr id="4" name="Picture 3" descr="CCA logo_2013_+URL.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9338" y="3089946"/>
            <a:ext cx="5277337" cy="3099952"/>
          </a:xfrm>
          <a:prstGeom prst="rect">
            <a:avLst/>
          </a:prstGeom>
        </p:spPr>
      </p:pic>
    </p:spTree>
    <p:extLst>
      <p:ext uri="{BB962C8B-B14F-4D97-AF65-F5344CB8AC3E}">
        <p14:creationId xmlns:p14="http://schemas.microsoft.com/office/powerpoint/2010/main" val="44657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6CE5B25-4AD8-7547-A854-01EB9C7CF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9413"/>
            <a:ext cx="9144000" cy="60975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01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365760"/>
            <a:ext cx="7659303" cy="548640"/>
          </a:xfrm>
        </p:spPr>
        <p:txBody>
          <a:bodyPr/>
          <a:lstStyle/>
          <a:p>
            <a:r>
              <a:rPr lang="en-US" sz="2400" dirty="0"/>
              <a:t>Educational outreach: the #</a:t>
            </a:r>
            <a:r>
              <a:rPr lang="en-US" sz="2400" dirty="0" err="1"/>
              <a:t>chooseKind</a:t>
            </a:r>
            <a:r>
              <a:rPr lang="en-US" sz="2400" dirty="0"/>
              <a:t> initiative</a:t>
            </a:r>
          </a:p>
        </p:txBody>
      </p:sp>
      <p:sp>
        <p:nvSpPr>
          <p:cNvPr id="3" name="Content Placeholder 2"/>
          <p:cNvSpPr>
            <a:spLocks noGrp="1"/>
          </p:cNvSpPr>
          <p:nvPr>
            <p:ph idx="1"/>
          </p:nvPr>
        </p:nvSpPr>
        <p:spPr>
          <a:xfrm>
            <a:off x="274958" y="1074440"/>
            <a:ext cx="8068942" cy="4097703"/>
          </a:xfrm>
        </p:spPr>
        <p:txBody>
          <a:bodyPr>
            <a:normAutofit fontScale="92500"/>
          </a:bodyPr>
          <a:lstStyle/>
          <a:p>
            <a:pPr marL="457200" indent="-457200">
              <a:buFont typeface="Arial"/>
              <a:buChar char="•"/>
            </a:pPr>
            <a:r>
              <a:rPr lang="en-US" sz="2800" b="0" dirty="0">
                <a:latin typeface="Calibri"/>
                <a:cs typeface="Calibri"/>
              </a:rPr>
              <a:t>We offer free curriculum for all ages for educators that want to teach tolerance, acceptance, self-confidence, and anti-bullying values to their students</a:t>
            </a:r>
          </a:p>
          <a:p>
            <a:pPr marL="457200" indent="-457200">
              <a:buFont typeface="Arial"/>
              <a:buChar char="•"/>
            </a:pPr>
            <a:r>
              <a:rPr lang="en-US" sz="2800" b="0" dirty="0">
                <a:latin typeface="Calibri"/>
                <a:cs typeface="Calibri"/>
              </a:rPr>
              <a:t>Special edition copies of the book Wonder are available for bulk purchase for schools and libraries, as well as donations for qualified educator requests</a:t>
            </a:r>
          </a:p>
          <a:p>
            <a:pPr marL="457200" indent="-457200">
              <a:buFont typeface="Arial"/>
              <a:buChar char="•"/>
            </a:pPr>
            <a:r>
              <a:rPr lang="en-US" sz="2800" b="0" dirty="0">
                <a:latin typeface="Calibri"/>
                <a:cs typeface="Calibri"/>
              </a:rPr>
              <a:t>Our Speakers Bureau offers talented, trained, volunteer speakers who visit classrooms and speak virtually to students and groups across the country</a:t>
            </a:r>
          </a:p>
        </p:txBody>
      </p:sp>
    </p:spTree>
    <p:extLst>
      <p:ext uri="{BB962C8B-B14F-4D97-AF65-F5344CB8AC3E}">
        <p14:creationId xmlns:p14="http://schemas.microsoft.com/office/powerpoint/2010/main" val="2477598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nder_TeacherPack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94754" y="1219436"/>
            <a:ext cx="5949246" cy="5638563"/>
          </a:xfrm>
          <a:prstGeom prst="rect">
            <a:avLst/>
          </a:prstGeom>
        </p:spPr>
      </p:pic>
      <p:pic>
        <p:nvPicPr>
          <p:cNvPr id="5" name="Picture 4" descr="Wonder_Stack.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22600"/>
            <a:ext cx="3927976" cy="5237301"/>
          </a:xfrm>
          <a:prstGeom prst="rect">
            <a:avLst/>
          </a:prstGeom>
        </p:spPr>
      </p:pic>
    </p:spTree>
    <p:extLst>
      <p:ext uri="{BB962C8B-B14F-4D97-AF65-F5344CB8AC3E}">
        <p14:creationId xmlns:p14="http://schemas.microsoft.com/office/powerpoint/2010/main" val="1486616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Speakers bureau value</a:t>
            </a:r>
          </a:p>
        </p:txBody>
      </p:sp>
      <p:sp>
        <p:nvSpPr>
          <p:cNvPr id="3" name="Content Placeholder 2"/>
          <p:cNvSpPr>
            <a:spLocks noGrp="1"/>
          </p:cNvSpPr>
          <p:nvPr>
            <p:ph idx="1"/>
          </p:nvPr>
        </p:nvSpPr>
        <p:spPr>
          <a:xfrm>
            <a:off x="274958" y="1100628"/>
            <a:ext cx="8068942" cy="3848917"/>
          </a:xfrm>
        </p:spPr>
        <p:txBody>
          <a:bodyPr>
            <a:normAutofit/>
          </a:bodyPr>
          <a:lstStyle/>
          <a:p>
            <a:pPr marL="457200" indent="-457200">
              <a:buFont typeface="Arial"/>
              <a:buChar char="•"/>
            </a:pPr>
            <a:r>
              <a:rPr lang="en-US" sz="2800" b="0" dirty="0">
                <a:latin typeface="Calibri"/>
                <a:cs typeface="Calibri"/>
              </a:rPr>
              <a:t>The importance of this program is two-fold:</a:t>
            </a:r>
          </a:p>
          <a:p>
            <a:pPr marL="745236" lvl="3" indent="-457200">
              <a:buFont typeface="Arial"/>
              <a:buChar char="•"/>
            </a:pPr>
            <a:r>
              <a:rPr lang="en-US" sz="2800" dirty="0">
                <a:latin typeface="Calibri"/>
                <a:cs typeface="Calibri"/>
              </a:rPr>
              <a:t>A platform of self-advocacy for students with craniofacial conditions</a:t>
            </a:r>
          </a:p>
          <a:p>
            <a:pPr marL="745236" lvl="3" indent="-457200">
              <a:buFont typeface="Arial"/>
              <a:buChar char="•"/>
            </a:pPr>
            <a:r>
              <a:rPr lang="en-US" sz="2800" dirty="0">
                <a:latin typeface="Calibri"/>
                <a:cs typeface="Calibri"/>
              </a:rPr>
              <a:t>A universal message that improves relationships in classrooms and families, built on kindness, empathy, and understanding one another</a:t>
            </a:r>
          </a:p>
          <a:p>
            <a:pPr marL="0" lvl="1" indent="0">
              <a:buNone/>
            </a:pPr>
            <a:endParaRPr lang="en-US" sz="2800" b="0" dirty="0">
              <a:latin typeface="Calibri"/>
              <a:cs typeface="Calibri"/>
            </a:endParaRPr>
          </a:p>
        </p:txBody>
      </p:sp>
    </p:spTree>
    <p:extLst>
      <p:ext uri="{BB962C8B-B14F-4D97-AF65-F5344CB8AC3E}">
        <p14:creationId xmlns:p14="http://schemas.microsoft.com/office/powerpoint/2010/main" val="2706562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ter Jacob Dankelson CUSD log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51112"/>
            <a:ext cx="9144000" cy="5353348"/>
          </a:xfrm>
          <a:prstGeom prst="rect">
            <a:avLst/>
          </a:prstGeom>
          <a:ln>
            <a:noFill/>
          </a:ln>
          <a:effectLst>
            <a:softEdge rad="112500"/>
          </a:effectLst>
        </p:spPr>
      </p:pic>
    </p:spTree>
    <p:extLst>
      <p:ext uri="{BB962C8B-B14F-4D97-AF65-F5344CB8AC3E}">
        <p14:creationId xmlns:p14="http://schemas.microsoft.com/office/powerpoint/2010/main" val="1293654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B906652-FF0B-DC41-A69F-0E2C2DE2A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520700"/>
            <a:ext cx="8128000" cy="5816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947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Fundraising – a part of the community</a:t>
            </a:r>
          </a:p>
        </p:txBody>
      </p:sp>
      <p:sp>
        <p:nvSpPr>
          <p:cNvPr id="4" name="Rectangle 3"/>
          <p:cNvSpPr/>
          <p:nvPr/>
        </p:nvSpPr>
        <p:spPr>
          <a:xfrm>
            <a:off x="667756" y="1348134"/>
            <a:ext cx="7676144" cy="3170099"/>
          </a:xfrm>
          <a:prstGeom prst="rect">
            <a:avLst/>
          </a:prstGeom>
        </p:spPr>
        <p:txBody>
          <a:bodyPr wrap="square">
            <a:spAutoFit/>
          </a:bodyPr>
          <a:lstStyle/>
          <a:p>
            <a:r>
              <a:rPr lang="en-US" sz="2000" dirty="0"/>
              <a:t>Receiving a diagnosis of any condition can be tough. Sometimes you may feel very alone and even powerless. However, for many CCA families hosting or participating in a fundraising event can bring comfort and healing as well as a sense of community.</a:t>
            </a:r>
          </a:p>
          <a:p>
            <a:endParaRPr lang="en-US" sz="2000" dirty="0"/>
          </a:p>
          <a:p>
            <a:r>
              <a:rPr lang="en-US" sz="2000" dirty="0"/>
              <a:t>Hosting an event or joining an event committee is a commitment to hard work, but you will be rewarded with the community you find and the platform you develop. The connections you make with other families and volunteers in the craniofacial community will be your support, even as you are supporting them.</a:t>
            </a:r>
          </a:p>
        </p:txBody>
      </p:sp>
    </p:spTree>
    <p:extLst>
      <p:ext uri="{BB962C8B-B14F-4D97-AF65-F5344CB8AC3E}">
        <p14:creationId xmlns:p14="http://schemas.microsoft.com/office/powerpoint/2010/main" val="2722122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649F95A-B683-574A-AB8E-1DEF172C8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163"/>
            <a:ext cx="9144000" cy="6035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046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Annie Reeves</a:t>
            </a:r>
          </a:p>
          <a:p>
            <a:r>
              <a:rPr lang="en-US" dirty="0"/>
              <a:t>Program Director	</a:t>
            </a:r>
          </a:p>
        </p:txBody>
      </p:sp>
      <p:sp>
        <p:nvSpPr>
          <p:cNvPr id="3" name="Content Placeholder 2"/>
          <p:cNvSpPr>
            <a:spLocks noGrp="1"/>
          </p:cNvSpPr>
          <p:nvPr>
            <p:ph sz="half" idx="2"/>
          </p:nvPr>
        </p:nvSpPr>
        <p:spPr>
          <a:xfrm>
            <a:off x="4700016" y="1097280"/>
            <a:ext cx="3938658" cy="3712464"/>
          </a:xfrm>
        </p:spPr>
        <p:txBody>
          <a:bodyPr/>
          <a:lstStyle/>
          <a:p>
            <a:r>
              <a:rPr lang="en-US" dirty="0"/>
              <a:t>Khadija Moten</a:t>
            </a:r>
          </a:p>
          <a:p>
            <a:r>
              <a:rPr lang="en-US" dirty="0"/>
              <a:t>Outreach Director</a:t>
            </a:r>
          </a:p>
        </p:txBody>
      </p:sp>
      <p:sp>
        <p:nvSpPr>
          <p:cNvPr id="4" name="Title 3"/>
          <p:cNvSpPr>
            <a:spLocks noGrp="1"/>
          </p:cNvSpPr>
          <p:nvPr>
            <p:ph type="title"/>
          </p:nvPr>
        </p:nvSpPr>
        <p:spPr/>
        <p:txBody>
          <a:bodyPr/>
          <a:lstStyle/>
          <a:p>
            <a:r>
              <a:rPr lang="en-US" dirty="0"/>
              <a:t>Staff </a:t>
            </a:r>
          </a:p>
        </p:txBody>
      </p:sp>
      <p:pic>
        <p:nvPicPr>
          <p:cNvPr id="6" name="Picture 5">
            <a:extLst>
              <a:ext uri="{FF2B5EF4-FFF2-40B4-BE49-F238E27FC236}">
                <a16:creationId xmlns:a16="http://schemas.microsoft.com/office/drawing/2014/main" id="{A3B61CB9-0DD4-C249-BC14-5CE28CCEC9B2}"/>
              </a:ext>
            </a:extLst>
          </p:cNvPr>
          <p:cNvPicPr>
            <a:picLocks noChangeAspect="1"/>
          </p:cNvPicPr>
          <p:nvPr/>
        </p:nvPicPr>
        <p:blipFill rotWithShape="1">
          <a:blip r:embed="rId2"/>
          <a:srcRect l="20725" r="11725"/>
          <a:stretch/>
        </p:blipFill>
        <p:spPr>
          <a:xfrm>
            <a:off x="960361" y="2105407"/>
            <a:ext cx="2407760" cy="4752593"/>
          </a:xfrm>
          <a:prstGeom prst="rect">
            <a:avLst/>
          </a:prstGeom>
          <a:ln>
            <a:noFill/>
          </a:ln>
          <a:effectLst>
            <a:softEdge rad="112500"/>
          </a:effectLst>
        </p:spPr>
      </p:pic>
      <p:pic>
        <p:nvPicPr>
          <p:cNvPr id="7" name="Picture 6">
            <a:extLst>
              <a:ext uri="{FF2B5EF4-FFF2-40B4-BE49-F238E27FC236}">
                <a16:creationId xmlns:a16="http://schemas.microsoft.com/office/drawing/2014/main" id="{23A79BE9-E797-4A47-A844-A8F09CA4A498}"/>
              </a:ext>
            </a:extLst>
          </p:cNvPr>
          <p:cNvPicPr>
            <a:picLocks noChangeAspect="1"/>
          </p:cNvPicPr>
          <p:nvPr/>
        </p:nvPicPr>
        <p:blipFill rotWithShape="1">
          <a:blip r:embed="rId3"/>
          <a:srcRect l="22787"/>
          <a:stretch/>
        </p:blipFill>
        <p:spPr>
          <a:xfrm>
            <a:off x="4443985" y="2106046"/>
            <a:ext cx="3596296" cy="4661034"/>
          </a:xfrm>
          <a:prstGeom prst="rect">
            <a:avLst/>
          </a:prstGeom>
          <a:ln>
            <a:noFill/>
          </a:ln>
          <a:effectLst>
            <a:softEdge rad="112500"/>
          </a:effectLst>
        </p:spPr>
      </p:pic>
    </p:spTree>
    <p:extLst>
      <p:ext uri="{BB962C8B-B14F-4D97-AF65-F5344CB8AC3E}">
        <p14:creationId xmlns:p14="http://schemas.microsoft.com/office/powerpoint/2010/main" val="3970461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2959" y="1097280"/>
            <a:ext cx="3953577" cy="3712464"/>
          </a:xfrm>
        </p:spPr>
        <p:txBody>
          <a:bodyPr/>
          <a:lstStyle/>
          <a:p>
            <a:r>
              <a:rPr lang="en-US" dirty="0"/>
              <a:t>Christine </a:t>
            </a:r>
            <a:r>
              <a:rPr lang="en-US" dirty="0" err="1"/>
              <a:t>Andler</a:t>
            </a:r>
            <a:endParaRPr lang="en-US" dirty="0"/>
          </a:p>
          <a:p>
            <a:r>
              <a:rPr lang="en-US" dirty="0"/>
              <a:t>Director of Development </a:t>
            </a:r>
          </a:p>
        </p:txBody>
      </p:sp>
      <p:sp>
        <p:nvSpPr>
          <p:cNvPr id="3" name="Content Placeholder 2"/>
          <p:cNvSpPr>
            <a:spLocks noGrp="1"/>
          </p:cNvSpPr>
          <p:nvPr>
            <p:ph sz="half" idx="2"/>
          </p:nvPr>
        </p:nvSpPr>
        <p:spPr>
          <a:xfrm>
            <a:off x="5317958" y="1097280"/>
            <a:ext cx="3637826" cy="3712464"/>
          </a:xfrm>
        </p:spPr>
        <p:txBody>
          <a:bodyPr/>
          <a:lstStyle/>
          <a:p>
            <a:r>
              <a:rPr lang="en-US" dirty="0"/>
              <a:t>Kara Jackman</a:t>
            </a:r>
          </a:p>
          <a:p>
            <a:r>
              <a:rPr lang="en-US" dirty="0"/>
              <a:t>Marketing Coordinator</a:t>
            </a:r>
          </a:p>
        </p:txBody>
      </p:sp>
      <p:sp>
        <p:nvSpPr>
          <p:cNvPr id="4" name="Title 3"/>
          <p:cNvSpPr>
            <a:spLocks noGrp="1"/>
          </p:cNvSpPr>
          <p:nvPr>
            <p:ph type="title"/>
          </p:nvPr>
        </p:nvSpPr>
        <p:spPr/>
        <p:txBody>
          <a:bodyPr/>
          <a:lstStyle/>
          <a:p>
            <a:r>
              <a:rPr lang="en-US" dirty="0"/>
              <a:t>staff</a:t>
            </a:r>
          </a:p>
        </p:txBody>
      </p:sp>
      <p:pic>
        <p:nvPicPr>
          <p:cNvPr id="6" name="Picture 5">
            <a:extLst>
              <a:ext uri="{FF2B5EF4-FFF2-40B4-BE49-F238E27FC236}">
                <a16:creationId xmlns:a16="http://schemas.microsoft.com/office/drawing/2014/main" id="{6690AF65-47CB-D446-8F20-669D59D71658}"/>
              </a:ext>
            </a:extLst>
          </p:cNvPr>
          <p:cNvPicPr>
            <a:picLocks noChangeAspect="1"/>
          </p:cNvPicPr>
          <p:nvPr/>
        </p:nvPicPr>
        <p:blipFill>
          <a:blip r:embed="rId2"/>
          <a:stretch>
            <a:fillRect/>
          </a:stretch>
        </p:blipFill>
        <p:spPr>
          <a:xfrm rot="5400000">
            <a:off x="5077797" y="2810731"/>
            <a:ext cx="4118148" cy="3093946"/>
          </a:xfrm>
          <a:prstGeom prst="rect">
            <a:avLst/>
          </a:prstGeom>
          <a:ln>
            <a:noFill/>
          </a:ln>
          <a:effectLst>
            <a:softEdge rad="112500"/>
          </a:effectLst>
        </p:spPr>
      </p:pic>
      <p:pic>
        <p:nvPicPr>
          <p:cNvPr id="8" name="Picture 7">
            <a:extLst>
              <a:ext uri="{FF2B5EF4-FFF2-40B4-BE49-F238E27FC236}">
                <a16:creationId xmlns:a16="http://schemas.microsoft.com/office/drawing/2014/main" id="{458CEAD1-9E3E-5843-8E69-AE442BA8D00B}"/>
              </a:ext>
            </a:extLst>
          </p:cNvPr>
          <p:cNvPicPr>
            <a:picLocks noChangeAspect="1"/>
          </p:cNvPicPr>
          <p:nvPr/>
        </p:nvPicPr>
        <p:blipFill>
          <a:blip r:embed="rId3"/>
          <a:stretch>
            <a:fillRect/>
          </a:stretch>
        </p:blipFill>
        <p:spPr>
          <a:xfrm>
            <a:off x="713272" y="2389204"/>
            <a:ext cx="3810000" cy="3937000"/>
          </a:xfrm>
          <a:prstGeom prst="rect">
            <a:avLst/>
          </a:prstGeom>
          <a:ln>
            <a:noFill/>
          </a:ln>
          <a:effectLst>
            <a:softEdge rad="112500"/>
          </a:effectLst>
        </p:spPr>
      </p:pic>
    </p:spTree>
    <p:extLst>
      <p:ext uri="{BB962C8B-B14F-4D97-AF65-F5344CB8AC3E}">
        <p14:creationId xmlns:p14="http://schemas.microsoft.com/office/powerpoint/2010/main" val="567245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Children’s craniofacial association</a:t>
            </a:r>
          </a:p>
        </p:txBody>
      </p:sp>
      <p:sp>
        <p:nvSpPr>
          <p:cNvPr id="3" name="Content Placeholder 2"/>
          <p:cNvSpPr>
            <a:spLocks noGrp="1"/>
          </p:cNvSpPr>
          <p:nvPr>
            <p:ph idx="1"/>
          </p:nvPr>
        </p:nvSpPr>
        <p:spPr>
          <a:xfrm>
            <a:off x="822960" y="943500"/>
            <a:ext cx="7520940" cy="3579849"/>
          </a:xfrm>
        </p:spPr>
        <p:txBody>
          <a:bodyPr/>
          <a:lstStyle/>
          <a:p>
            <a:r>
              <a:rPr lang="en-US" dirty="0"/>
              <a:t>We are also known as “CCA,” and “CCA Kids.”</a:t>
            </a:r>
          </a:p>
          <a:p>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637" y="1321936"/>
            <a:ext cx="8024500" cy="5349667"/>
          </a:xfrm>
          <a:prstGeom prst="rect">
            <a:avLst/>
          </a:prstGeom>
          <a:ln>
            <a:noFill/>
          </a:ln>
          <a:effectLst>
            <a:softEdge rad="112500"/>
          </a:effectLst>
        </p:spPr>
      </p:pic>
    </p:spTree>
    <p:extLst>
      <p:ext uri="{BB962C8B-B14F-4D97-AF65-F5344CB8AC3E}">
        <p14:creationId xmlns:p14="http://schemas.microsoft.com/office/powerpoint/2010/main" val="1892208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2959" y="1097280"/>
            <a:ext cx="3953577" cy="3712464"/>
          </a:xfrm>
        </p:spPr>
        <p:txBody>
          <a:bodyPr/>
          <a:lstStyle/>
          <a:p>
            <a:r>
              <a:rPr lang="en-US" dirty="0"/>
              <a:t>Erica </a:t>
            </a:r>
            <a:r>
              <a:rPr lang="en-US" dirty="0" err="1"/>
              <a:t>Mossholder</a:t>
            </a:r>
            <a:endParaRPr lang="en-US" dirty="0"/>
          </a:p>
          <a:p>
            <a:r>
              <a:rPr lang="en-US" dirty="0"/>
              <a:t>Executive Director</a:t>
            </a:r>
          </a:p>
        </p:txBody>
      </p:sp>
      <p:sp>
        <p:nvSpPr>
          <p:cNvPr id="4" name="Title 3"/>
          <p:cNvSpPr>
            <a:spLocks noGrp="1"/>
          </p:cNvSpPr>
          <p:nvPr>
            <p:ph type="title"/>
          </p:nvPr>
        </p:nvSpPr>
        <p:spPr/>
        <p:txBody>
          <a:bodyPr/>
          <a:lstStyle/>
          <a:p>
            <a:r>
              <a:rPr lang="en-US" dirty="0"/>
              <a:t>staff</a:t>
            </a:r>
          </a:p>
        </p:txBody>
      </p:sp>
      <p:pic>
        <p:nvPicPr>
          <p:cNvPr id="5" name="Picture 4">
            <a:extLst>
              <a:ext uri="{FF2B5EF4-FFF2-40B4-BE49-F238E27FC236}">
                <a16:creationId xmlns:a16="http://schemas.microsoft.com/office/drawing/2014/main" id="{51C8C72E-1678-474F-B29B-ABFE1969D947}"/>
              </a:ext>
            </a:extLst>
          </p:cNvPr>
          <p:cNvPicPr>
            <a:picLocks noChangeAspect="1"/>
          </p:cNvPicPr>
          <p:nvPr/>
        </p:nvPicPr>
        <p:blipFill rotWithShape="1">
          <a:blip r:embed="rId2"/>
          <a:srcRect l="13456" t="13333" r="7860"/>
          <a:stretch/>
        </p:blipFill>
        <p:spPr>
          <a:xfrm>
            <a:off x="941415" y="2237874"/>
            <a:ext cx="2663126" cy="4403558"/>
          </a:xfrm>
          <a:prstGeom prst="rect">
            <a:avLst/>
          </a:prstGeom>
          <a:ln>
            <a:noFill/>
          </a:ln>
          <a:effectLst>
            <a:softEdge rad="112500"/>
          </a:effectLst>
        </p:spPr>
      </p:pic>
      <p:sp>
        <p:nvSpPr>
          <p:cNvPr id="6" name="Content Placeholder 1">
            <a:extLst>
              <a:ext uri="{FF2B5EF4-FFF2-40B4-BE49-F238E27FC236}">
                <a16:creationId xmlns:a16="http://schemas.microsoft.com/office/drawing/2014/main" id="{73AD4B67-876B-1041-BEE6-0A8ADBB555C1}"/>
              </a:ext>
            </a:extLst>
          </p:cNvPr>
          <p:cNvSpPr txBox="1">
            <a:spLocks/>
          </p:cNvSpPr>
          <p:nvPr/>
        </p:nvSpPr>
        <p:spPr>
          <a:xfrm>
            <a:off x="4090737" y="406186"/>
            <a:ext cx="4957011" cy="4731298"/>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ts val="800"/>
              </a:spcBef>
              <a:buFont typeface="Arial" pitchFamily="34" charset="0"/>
              <a:buNone/>
              <a:defRPr sz="28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9pPr>
          </a:lstStyle>
          <a:p>
            <a:r>
              <a:rPr lang="en-US" sz="4000" dirty="0"/>
              <a:t>BOARD OF DIRECTORS</a:t>
            </a:r>
          </a:p>
          <a:p>
            <a:endParaRPr lang="en-US" sz="2900" dirty="0"/>
          </a:p>
          <a:p>
            <a:pPr marL="457200" indent="-457200">
              <a:buFont typeface="Arial" panose="020B0604020202020204" pitchFamily="34" charset="0"/>
              <a:buChar char="•"/>
            </a:pPr>
            <a:r>
              <a:rPr lang="en-US" sz="2900" dirty="0"/>
              <a:t>Jim </a:t>
            </a:r>
            <a:r>
              <a:rPr lang="en-US" sz="2900" dirty="0" err="1"/>
              <a:t>Brookshier</a:t>
            </a:r>
            <a:r>
              <a:rPr lang="en-US" sz="2900" dirty="0"/>
              <a:t>, MPO, CLPO,</a:t>
            </a:r>
            <a:r>
              <a:rPr lang="en-US" sz="2900" b="0" dirty="0"/>
              <a:t> San Antonio, TX</a:t>
            </a:r>
          </a:p>
          <a:p>
            <a:pPr marL="457200" indent="-457200">
              <a:buFont typeface="Arial" panose="020B0604020202020204" pitchFamily="34" charset="0"/>
              <a:buChar char="•"/>
            </a:pPr>
            <a:r>
              <a:rPr lang="en-US" sz="2900" dirty="0"/>
              <a:t>Kelly Cunha</a:t>
            </a:r>
            <a:r>
              <a:rPr lang="en-US" sz="2900" b="0" dirty="0"/>
              <a:t>, Tampa, FL</a:t>
            </a:r>
          </a:p>
          <a:p>
            <a:pPr marL="457200" indent="-457200">
              <a:buFont typeface="Arial" panose="020B0604020202020204" pitchFamily="34" charset="0"/>
              <a:buChar char="•"/>
            </a:pPr>
            <a:r>
              <a:rPr lang="en-US" sz="2900" dirty="0"/>
              <a:t>George Dale, </a:t>
            </a:r>
            <a:r>
              <a:rPr lang="en-US" sz="2900" b="0" dirty="0"/>
              <a:t>Horseheads, NY</a:t>
            </a:r>
          </a:p>
          <a:p>
            <a:pPr marL="457200" indent="-457200">
              <a:buFont typeface="Arial" panose="020B0604020202020204" pitchFamily="34" charset="0"/>
              <a:buChar char="•"/>
            </a:pPr>
            <a:r>
              <a:rPr lang="en-US" sz="2900" dirty="0"/>
              <a:t>Dede </a:t>
            </a:r>
            <a:r>
              <a:rPr lang="en-US" sz="2900" dirty="0" err="1"/>
              <a:t>Dankelson</a:t>
            </a:r>
            <a:r>
              <a:rPr lang="en-US" sz="2900" dirty="0"/>
              <a:t>, </a:t>
            </a:r>
            <a:r>
              <a:rPr lang="en-US" sz="2900" b="0" dirty="0"/>
              <a:t>Libertyville, IL</a:t>
            </a:r>
          </a:p>
          <a:p>
            <a:pPr marL="457200" indent="-457200">
              <a:buFont typeface="Arial" panose="020B0604020202020204" pitchFamily="34" charset="0"/>
              <a:buChar char="•"/>
            </a:pPr>
            <a:r>
              <a:rPr lang="en-US" sz="2900" dirty="0"/>
              <a:t>Jay Jewett, JD, </a:t>
            </a:r>
            <a:r>
              <a:rPr lang="en-US" sz="2900" b="0" dirty="0"/>
              <a:t>Plano, TX</a:t>
            </a:r>
          </a:p>
          <a:p>
            <a:pPr marL="457200" indent="-457200">
              <a:buFont typeface="Arial" panose="020B0604020202020204" pitchFamily="34" charset="0"/>
              <a:buChar char="•"/>
            </a:pPr>
            <a:r>
              <a:rPr lang="en-US" sz="2900" dirty="0"/>
              <a:t>Margaret Lavender, </a:t>
            </a:r>
            <a:r>
              <a:rPr lang="en-US" sz="2900" b="0" dirty="0"/>
              <a:t>Oklahoma City, OK</a:t>
            </a:r>
          </a:p>
          <a:p>
            <a:pPr marL="457200" indent="-457200">
              <a:buFont typeface="Arial" panose="020B0604020202020204" pitchFamily="34" charset="0"/>
              <a:buChar char="•"/>
            </a:pPr>
            <a:r>
              <a:rPr lang="en-US" sz="2900" dirty="0"/>
              <a:t>Bill Mecklenburg, </a:t>
            </a:r>
            <a:r>
              <a:rPr lang="en-US" sz="2900" b="0" dirty="0" err="1"/>
              <a:t>Coto</a:t>
            </a:r>
            <a:r>
              <a:rPr lang="en-US" sz="2900" b="0" dirty="0"/>
              <a:t> de Caza, CA</a:t>
            </a:r>
          </a:p>
          <a:p>
            <a:pPr marL="457200" indent="-457200">
              <a:buFont typeface="Arial" panose="020B0604020202020204" pitchFamily="34" charset="0"/>
              <a:buChar char="•"/>
            </a:pPr>
            <a:r>
              <a:rPr lang="en-US" sz="2900" dirty="0"/>
              <a:t>Albert “Chuck” Russell</a:t>
            </a:r>
            <a:r>
              <a:rPr lang="en-US" sz="2900" b="0" dirty="0"/>
              <a:t>, Santa Fe, NM</a:t>
            </a:r>
          </a:p>
          <a:p>
            <a:pPr marL="457200" indent="-457200">
              <a:buFont typeface="Arial" panose="020B0604020202020204" pitchFamily="34" charset="0"/>
              <a:buChar char="•"/>
            </a:pPr>
            <a:r>
              <a:rPr lang="en-US" sz="2900" dirty="0"/>
              <a:t>Haley </a:t>
            </a:r>
            <a:r>
              <a:rPr lang="en-US" sz="2900" dirty="0" err="1"/>
              <a:t>Streff</a:t>
            </a:r>
            <a:r>
              <a:rPr lang="en-US" sz="2900" dirty="0"/>
              <a:t>, MS, CGC, </a:t>
            </a:r>
            <a:r>
              <a:rPr lang="en-US" sz="2900" b="0" dirty="0"/>
              <a:t>Houston, TX</a:t>
            </a:r>
          </a:p>
          <a:p>
            <a:pPr marL="457200" indent="-457200">
              <a:buFont typeface="Arial" panose="020B0604020202020204" pitchFamily="34" charset="0"/>
              <a:buChar char="•"/>
            </a:pPr>
            <a:r>
              <a:rPr lang="en-US" sz="2900" dirty="0"/>
              <a:t>Courtney </a:t>
            </a:r>
            <a:r>
              <a:rPr lang="en-US" sz="2900" dirty="0" err="1"/>
              <a:t>Vysocky</a:t>
            </a:r>
            <a:r>
              <a:rPr lang="en-US" sz="2900" dirty="0"/>
              <a:t>, </a:t>
            </a:r>
            <a:r>
              <a:rPr lang="en-US" sz="2900" b="0" dirty="0"/>
              <a:t>Denver, CO</a:t>
            </a:r>
          </a:p>
          <a:p>
            <a:pPr marL="457200" indent="-457200">
              <a:buFont typeface="Arial" panose="020B0604020202020204" pitchFamily="34" charset="0"/>
              <a:buChar char="•"/>
            </a:pPr>
            <a:r>
              <a:rPr lang="en-US" sz="2900" dirty="0"/>
              <a:t>Steven Weiss, </a:t>
            </a:r>
            <a:r>
              <a:rPr lang="en-US" sz="2900" b="0" dirty="0"/>
              <a:t>Dallas, TX</a:t>
            </a:r>
          </a:p>
          <a:p>
            <a:endParaRPr lang="en-US" sz="2000" dirty="0"/>
          </a:p>
        </p:txBody>
      </p:sp>
    </p:spTree>
    <p:extLst>
      <p:ext uri="{BB962C8B-B14F-4D97-AF65-F5344CB8AC3E}">
        <p14:creationId xmlns:p14="http://schemas.microsoft.com/office/powerpoint/2010/main" val="342744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connect with us</a:t>
            </a:r>
          </a:p>
        </p:txBody>
      </p:sp>
      <p:sp>
        <p:nvSpPr>
          <p:cNvPr id="3" name="Content Placeholder 2"/>
          <p:cNvSpPr>
            <a:spLocks noGrp="1"/>
          </p:cNvSpPr>
          <p:nvPr>
            <p:ph idx="1"/>
          </p:nvPr>
        </p:nvSpPr>
        <p:spPr>
          <a:xfrm>
            <a:off x="822959" y="1008970"/>
            <a:ext cx="8116503" cy="3953669"/>
          </a:xfrm>
        </p:spPr>
        <p:txBody>
          <a:bodyPr>
            <a:noAutofit/>
          </a:bodyPr>
          <a:lstStyle/>
          <a:p>
            <a:r>
              <a:rPr lang="en-US" sz="2000" dirty="0"/>
              <a:t>Website		</a:t>
            </a:r>
            <a:r>
              <a:rPr lang="en-US" sz="2000" dirty="0" err="1"/>
              <a:t>www.ccakids.com</a:t>
            </a:r>
            <a:endParaRPr lang="en-US" sz="2000" dirty="0"/>
          </a:p>
          <a:p>
            <a:r>
              <a:rPr lang="en-US" sz="2000" dirty="0"/>
              <a:t>Newsletter	sign up online!</a:t>
            </a:r>
          </a:p>
          <a:p>
            <a:r>
              <a:rPr lang="en-US" sz="2000" dirty="0"/>
              <a:t>Blog		</a:t>
            </a:r>
            <a:r>
              <a:rPr lang="en-US" sz="2000" dirty="0" err="1"/>
              <a:t>www.ccakidsblog.com</a:t>
            </a:r>
            <a:endParaRPr lang="en-US" sz="2000" dirty="0"/>
          </a:p>
          <a:p>
            <a:r>
              <a:rPr lang="en-US" sz="2000" dirty="0"/>
              <a:t>Facebook	</a:t>
            </a:r>
            <a:r>
              <a:rPr lang="en-US" sz="2000" dirty="0" err="1"/>
              <a:t>www.fb.com</a:t>
            </a:r>
            <a:r>
              <a:rPr lang="en-US" sz="2000" dirty="0"/>
              <a:t>/</a:t>
            </a:r>
            <a:r>
              <a:rPr lang="en-US" sz="2000" dirty="0" err="1"/>
              <a:t>ccakids</a:t>
            </a:r>
            <a:endParaRPr lang="en-US" sz="2000" dirty="0"/>
          </a:p>
          <a:p>
            <a:r>
              <a:rPr lang="en-US" sz="2000" dirty="0"/>
              <a:t>Twitter		</a:t>
            </a:r>
            <a:r>
              <a:rPr lang="en-US" sz="2000" dirty="0" err="1"/>
              <a:t>www.twitter.com</a:t>
            </a:r>
            <a:r>
              <a:rPr lang="en-US" sz="2000" dirty="0"/>
              <a:t>/</a:t>
            </a:r>
            <a:r>
              <a:rPr lang="en-US" sz="2000" dirty="0" err="1"/>
              <a:t>ccakidstweet</a:t>
            </a:r>
            <a:endParaRPr lang="en-US" sz="2000" dirty="0"/>
          </a:p>
          <a:p>
            <a:r>
              <a:rPr lang="en-US" sz="2000" dirty="0" err="1"/>
              <a:t>Instagram</a:t>
            </a:r>
            <a:r>
              <a:rPr lang="en-US" sz="2000" dirty="0"/>
              <a:t>	</a:t>
            </a:r>
            <a:r>
              <a:rPr lang="en-US" sz="2000" dirty="0" err="1"/>
              <a:t>www.instagram.com</a:t>
            </a:r>
            <a:r>
              <a:rPr lang="en-US" sz="2000" dirty="0"/>
              <a:t>/</a:t>
            </a:r>
            <a:r>
              <a:rPr lang="en-US" sz="2000" dirty="0" err="1"/>
              <a:t>ccakids</a:t>
            </a:r>
            <a:endParaRPr lang="en-US" sz="2000" dirty="0"/>
          </a:p>
          <a:p>
            <a:r>
              <a:rPr lang="en-US" sz="2000" dirty="0"/>
              <a:t>Pinterest	https://</a:t>
            </a:r>
            <a:r>
              <a:rPr lang="en-US" sz="2000" dirty="0" err="1"/>
              <a:t>www.pinterest.com</a:t>
            </a:r>
            <a:r>
              <a:rPr lang="en-US" sz="2000" dirty="0"/>
              <a:t>/</a:t>
            </a:r>
            <a:r>
              <a:rPr lang="en-US" sz="2000" dirty="0" err="1"/>
              <a:t>cca_kids</a:t>
            </a:r>
            <a:r>
              <a:rPr lang="en-US" sz="2000" dirty="0"/>
              <a:t>/</a:t>
            </a:r>
          </a:p>
          <a:p>
            <a:r>
              <a:rPr lang="en-US" sz="2000" dirty="0"/>
              <a:t>LinkedIn		</a:t>
            </a:r>
            <a:r>
              <a:rPr lang="en-US" dirty="0"/>
              <a:t>https://</a:t>
            </a:r>
            <a:r>
              <a:rPr lang="en-US" dirty="0" err="1"/>
              <a:t>www.linkedin.com</a:t>
            </a:r>
            <a:r>
              <a:rPr lang="en-US" dirty="0"/>
              <a:t>/company/</a:t>
            </a:r>
            <a:r>
              <a:rPr lang="en-US" dirty="0" err="1"/>
              <a:t>childrens</a:t>
            </a:r>
            <a:r>
              <a:rPr lang="en-US" dirty="0"/>
              <a:t>-craniofacial-association</a:t>
            </a:r>
            <a:endParaRPr lang="en-US" sz="1400" dirty="0"/>
          </a:p>
          <a:p>
            <a:r>
              <a:rPr lang="en-US" sz="2000" dirty="0"/>
              <a:t>Call		800-535-3643</a:t>
            </a:r>
          </a:p>
          <a:p>
            <a:r>
              <a:rPr lang="en-US" sz="2000" dirty="0"/>
              <a:t>Email		</a:t>
            </a:r>
            <a:r>
              <a:rPr lang="en-US" sz="2000" dirty="0" err="1"/>
              <a:t>contactCCA@ccakids.com</a:t>
            </a:r>
            <a:endParaRPr lang="en-US" sz="2000" dirty="0"/>
          </a:p>
        </p:txBody>
      </p:sp>
    </p:spTree>
    <p:extLst>
      <p:ext uri="{BB962C8B-B14F-4D97-AF65-F5344CB8AC3E}">
        <p14:creationId xmlns:p14="http://schemas.microsoft.com/office/powerpoint/2010/main" val="912368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a:t>
            </a:r>
          </a:p>
        </p:txBody>
      </p:sp>
      <p:sp>
        <p:nvSpPr>
          <p:cNvPr id="3" name="Content Placeholder 2"/>
          <p:cNvSpPr>
            <a:spLocks noGrp="1"/>
          </p:cNvSpPr>
          <p:nvPr>
            <p:ph idx="1"/>
          </p:nvPr>
        </p:nvSpPr>
        <p:spPr>
          <a:xfrm>
            <a:off x="822960" y="1100628"/>
            <a:ext cx="7520940" cy="3888199"/>
          </a:xfrm>
        </p:spPr>
        <p:txBody>
          <a:bodyPr>
            <a:normAutofit/>
          </a:bodyPr>
          <a:lstStyle/>
          <a:p>
            <a:r>
              <a:rPr lang="en-US" sz="3200" dirty="0"/>
              <a:t>The mission of Children’s Craniofacial Association is empowering and giving hope to individuals and families affected by facial differences. </a:t>
            </a:r>
          </a:p>
          <a:p>
            <a:r>
              <a:rPr lang="en-US" sz="3200" dirty="0">
                <a:solidFill>
                  <a:schemeClr val="accent2"/>
                </a:solidFill>
              </a:rPr>
              <a:t>We envision a world where everyone is accepted for who they are, not how they look.</a:t>
            </a:r>
          </a:p>
        </p:txBody>
      </p:sp>
    </p:spTree>
    <p:extLst>
      <p:ext uri="{BB962C8B-B14F-4D97-AF65-F5344CB8AC3E}">
        <p14:creationId xmlns:p14="http://schemas.microsoft.com/office/powerpoint/2010/main" val="1264843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365760"/>
            <a:ext cx="7839777" cy="548640"/>
          </a:xfrm>
        </p:spPr>
        <p:txBody>
          <a:bodyPr/>
          <a:lstStyle/>
          <a:p>
            <a:r>
              <a:rPr lang="en-US" sz="2400" dirty="0"/>
              <a:t>The big three – Main Support programs we offer</a:t>
            </a:r>
          </a:p>
        </p:txBody>
      </p:sp>
      <p:sp>
        <p:nvSpPr>
          <p:cNvPr id="3" name="Content Placeholder 2"/>
          <p:cNvSpPr>
            <a:spLocks noGrp="1"/>
          </p:cNvSpPr>
          <p:nvPr>
            <p:ph idx="1"/>
          </p:nvPr>
        </p:nvSpPr>
        <p:spPr>
          <a:xfrm>
            <a:off x="822960" y="914400"/>
            <a:ext cx="7520940" cy="3766077"/>
          </a:xfrm>
        </p:spPr>
        <p:txBody>
          <a:bodyPr>
            <a:normAutofit/>
          </a:bodyPr>
          <a:lstStyle/>
          <a:p>
            <a:pPr>
              <a:buFont typeface="+mj-lt"/>
              <a:buAutoNum type="arabicPeriod"/>
            </a:pPr>
            <a:r>
              <a:rPr lang="en-US" sz="2800" b="0" dirty="0">
                <a:latin typeface="Calibri"/>
                <a:cs typeface="Calibri"/>
              </a:rPr>
              <a:t>Patient Financial Assistance for Medical Travel</a:t>
            </a:r>
          </a:p>
          <a:p>
            <a:pPr>
              <a:buFont typeface="+mj-lt"/>
              <a:buAutoNum type="arabicPeriod"/>
            </a:pPr>
            <a:r>
              <a:rPr lang="en-US" sz="2800" b="0" dirty="0">
                <a:latin typeface="Calibri"/>
                <a:cs typeface="Calibri"/>
              </a:rPr>
              <a:t>Family Networking – including the Annual Family Retreat &amp; Educational Symposium</a:t>
            </a:r>
          </a:p>
          <a:p>
            <a:pPr>
              <a:buFont typeface="+mj-lt"/>
              <a:buAutoNum type="arabicPeriod"/>
            </a:pPr>
            <a:r>
              <a:rPr lang="en-US" sz="2800" b="0" dirty="0">
                <a:latin typeface="Calibri"/>
                <a:cs typeface="Calibri"/>
              </a:rPr>
              <a:t>Educational Outreach via our #</a:t>
            </a:r>
            <a:r>
              <a:rPr lang="en-US" sz="2800" b="0" dirty="0" err="1">
                <a:latin typeface="Calibri"/>
                <a:cs typeface="Calibri"/>
              </a:rPr>
              <a:t>ChooseKind</a:t>
            </a:r>
            <a:r>
              <a:rPr lang="en-US" sz="2800" b="0" dirty="0">
                <a:latin typeface="Calibri"/>
                <a:cs typeface="Calibri"/>
              </a:rPr>
              <a:t> Initiative in Schools and Community Groups</a:t>
            </a:r>
          </a:p>
          <a:p>
            <a:pPr>
              <a:buFont typeface="+mj-lt"/>
              <a:buAutoNum type="arabicPeriod"/>
            </a:pPr>
            <a:endParaRPr lang="en-US" sz="2800" b="0" dirty="0">
              <a:latin typeface="Calibri"/>
              <a:cs typeface="Calibri"/>
            </a:endParaRPr>
          </a:p>
        </p:txBody>
      </p:sp>
      <p:pic>
        <p:nvPicPr>
          <p:cNvPr id="4" name="Picture 3" descr="olivia and friend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2960" y="3356239"/>
            <a:ext cx="7382194" cy="3203872"/>
          </a:xfrm>
          <a:prstGeom prst="rect">
            <a:avLst/>
          </a:prstGeom>
          <a:ln>
            <a:noFill/>
          </a:ln>
          <a:effectLst>
            <a:softEdge rad="112500"/>
          </a:effectLst>
        </p:spPr>
      </p:pic>
    </p:spTree>
    <p:extLst>
      <p:ext uri="{BB962C8B-B14F-4D97-AF65-F5344CB8AC3E}">
        <p14:creationId xmlns:p14="http://schemas.microsoft.com/office/powerpoint/2010/main" val="972305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CCA Provides FINANCIAL ASSISTANCE</a:t>
            </a:r>
          </a:p>
        </p:txBody>
      </p:sp>
      <p:sp>
        <p:nvSpPr>
          <p:cNvPr id="3" name="Content Placeholder 2"/>
          <p:cNvSpPr>
            <a:spLocks noGrp="1"/>
          </p:cNvSpPr>
          <p:nvPr>
            <p:ph idx="1"/>
          </p:nvPr>
        </p:nvSpPr>
        <p:spPr>
          <a:xfrm>
            <a:off x="353518" y="1100628"/>
            <a:ext cx="7990382" cy="3848917"/>
          </a:xfrm>
        </p:spPr>
        <p:txBody>
          <a:bodyPr>
            <a:normAutofit/>
          </a:bodyPr>
          <a:lstStyle/>
          <a:p>
            <a:pPr marL="457200" indent="-457200">
              <a:buFont typeface="Arial"/>
              <a:buChar char="•"/>
            </a:pPr>
            <a:r>
              <a:rPr lang="en-US" sz="2800" b="0" dirty="0">
                <a:latin typeface="Calibri"/>
                <a:cs typeface="Calibri"/>
              </a:rPr>
              <a:t>For families on medical travel, CCA offers financial assistance for travel, lodging, and food</a:t>
            </a:r>
          </a:p>
          <a:p>
            <a:pPr marL="457200" indent="-457200">
              <a:buFont typeface="Arial"/>
              <a:buChar char="•"/>
            </a:pPr>
            <a:r>
              <a:rPr lang="en-US" sz="2800" b="0" dirty="0">
                <a:latin typeface="Calibri"/>
                <a:cs typeface="Calibri"/>
              </a:rPr>
              <a:t>We ask they apply a minimum of 4 weeks before surgery</a:t>
            </a:r>
          </a:p>
          <a:p>
            <a:pPr marL="457200" indent="-457200">
              <a:buFont typeface="Arial"/>
              <a:buChar char="•"/>
            </a:pPr>
            <a:r>
              <a:rPr lang="en-US" sz="2800" b="0" dirty="0">
                <a:latin typeface="Calibri"/>
                <a:cs typeface="Calibri"/>
              </a:rPr>
              <a:t>Simple application process</a:t>
            </a:r>
          </a:p>
          <a:p>
            <a:pPr marL="457200" indent="-457200">
              <a:buFont typeface="Arial"/>
              <a:buChar char="•"/>
            </a:pPr>
            <a:r>
              <a:rPr lang="en-US" sz="2800" b="0" dirty="0">
                <a:latin typeface="Calibri"/>
                <a:cs typeface="Calibri"/>
              </a:rPr>
              <a:t>We award funds based on need, circumstances, and CCA’s budgetary allowance</a:t>
            </a:r>
          </a:p>
        </p:txBody>
      </p:sp>
    </p:spTree>
    <p:extLst>
      <p:ext uri="{BB962C8B-B14F-4D97-AF65-F5344CB8AC3E}">
        <p14:creationId xmlns:p14="http://schemas.microsoft.com/office/powerpoint/2010/main" val="4090595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Family networking</a:t>
            </a:r>
          </a:p>
        </p:txBody>
      </p:sp>
      <p:sp>
        <p:nvSpPr>
          <p:cNvPr id="3" name="Content Placeholder 2"/>
          <p:cNvSpPr>
            <a:spLocks noGrp="1"/>
          </p:cNvSpPr>
          <p:nvPr>
            <p:ph idx="1"/>
          </p:nvPr>
        </p:nvSpPr>
        <p:spPr>
          <a:xfrm>
            <a:off x="222585" y="995875"/>
            <a:ext cx="8693920" cy="4700029"/>
          </a:xfrm>
        </p:spPr>
        <p:txBody>
          <a:bodyPr>
            <a:noAutofit/>
          </a:bodyPr>
          <a:lstStyle/>
          <a:p>
            <a:pPr marL="457200" indent="-457200">
              <a:buFont typeface="Arial"/>
              <a:buChar char="•"/>
            </a:pPr>
            <a:r>
              <a:rPr lang="en-US" sz="2500" b="0" dirty="0">
                <a:latin typeface="Calibri"/>
                <a:cs typeface="Calibri"/>
              </a:rPr>
              <a:t>We believe having someone who understands you and your unique journey makes life better </a:t>
            </a:r>
          </a:p>
          <a:p>
            <a:pPr marL="457200" indent="-457200">
              <a:buFont typeface="Arial"/>
              <a:buChar char="•"/>
            </a:pPr>
            <a:r>
              <a:rPr lang="en-US" sz="2500" b="0" dirty="0">
                <a:latin typeface="Calibri"/>
                <a:cs typeface="Calibri"/>
              </a:rPr>
              <a:t>We connect families across the country with similar syndromes, of various ages, to connect with one another</a:t>
            </a:r>
          </a:p>
          <a:p>
            <a:pPr marL="457200" indent="-457200">
              <a:buFont typeface="Arial"/>
              <a:buChar char="•"/>
            </a:pPr>
            <a:r>
              <a:rPr lang="en-US" sz="2500" b="0" dirty="0">
                <a:latin typeface="Calibri"/>
                <a:cs typeface="Calibri"/>
              </a:rPr>
              <a:t>We have dramatically increased our virtual support groups and online offerings so families can connect across distances (and during the COVID-19 pandemic)</a:t>
            </a:r>
          </a:p>
          <a:p>
            <a:pPr marL="457200" indent="-457200">
              <a:buFont typeface="Arial"/>
              <a:buChar char="•"/>
            </a:pPr>
            <a:r>
              <a:rPr lang="en-US" sz="2500" b="0" dirty="0">
                <a:latin typeface="Calibri"/>
                <a:cs typeface="Calibri"/>
              </a:rPr>
              <a:t>Regional gatherings and events, especially during September, Craniofacial Acceptance Month, happen frequently</a:t>
            </a:r>
          </a:p>
        </p:txBody>
      </p:sp>
    </p:spTree>
    <p:extLst>
      <p:ext uri="{BB962C8B-B14F-4D97-AF65-F5344CB8AC3E}">
        <p14:creationId xmlns:p14="http://schemas.microsoft.com/office/powerpoint/2010/main" val="3221217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EA56687-15D4-EC49-9FF7-EBA578AA3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9413"/>
            <a:ext cx="9144000" cy="6099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68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Annual family retreat &amp; educational symposium</a:t>
            </a:r>
          </a:p>
        </p:txBody>
      </p:sp>
      <p:sp>
        <p:nvSpPr>
          <p:cNvPr id="3" name="Content Placeholder 2"/>
          <p:cNvSpPr>
            <a:spLocks noGrp="1"/>
          </p:cNvSpPr>
          <p:nvPr>
            <p:ph idx="1"/>
          </p:nvPr>
        </p:nvSpPr>
        <p:spPr>
          <a:xfrm>
            <a:off x="222585" y="995875"/>
            <a:ext cx="8693920" cy="4700029"/>
          </a:xfrm>
        </p:spPr>
        <p:txBody>
          <a:bodyPr>
            <a:noAutofit/>
          </a:bodyPr>
          <a:lstStyle/>
          <a:p>
            <a:pPr marL="457200" indent="-457200">
              <a:buFont typeface="Arial"/>
              <a:buChar char="•"/>
            </a:pPr>
            <a:r>
              <a:rPr lang="en-US" sz="2500" b="0" dirty="0">
                <a:latin typeface="Calibri"/>
                <a:cs typeface="Calibri"/>
              </a:rPr>
              <a:t>Every June, over 600 family members get together to network and support one another, and have a lot of fun at our 4-day Annual Family Retreat</a:t>
            </a:r>
          </a:p>
          <a:p>
            <a:pPr marL="457200" indent="-457200">
              <a:buFont typeface="Arial"/>
              <a:buChar char="•"/>
            </a:pPr>
            <a:r>
              <a:rPr lang="en-US" sz="2500" b="0" dirty="0">
                <a:latin typeface="Calibri"/>
                <a:cs typeface="Calibri"/>
              </a:rPr>
              <a:t>We kick it off with an Educational Symposium featuring medical experts, group sessions, and motivational speakers</a:t>
            </a:r>
          </a:p>
          <a:p>
            <a:pPr marL="457200" indent="-457200">
              <a:buFont typeface="Arial"/>
              <a:buChar char="•"/>
            </a:pPr>
            <a:r>
              <a:rPr lang="en-US" sz="2500" b="0" dirty="0">
                <a:latin typeface="Calibri"/>
                <a:cs typeface="Calibri"/>
              </a:rPr>
              <a:t>We call it a “world without bullies” and our “extended family reunion”</a:t>
            </a:r>
          </a:p>
          <a:p>
            <a:pPr marL="457200" indent="-457200">
              <a:buFont typeface="Arial"/>
              <a:buChar char="•"/>
            </a:pPr>
            <a:r>
              <a:rPr lang="en-US" sz="2500" b="0" dirty="0">
                <a:latin typeface="Calibri"/>
                <a:cs typeface="Calibri"/>
              </a:rPr>
              <a:t>We also award travel scholarships to Retreat, so families who otherwise could not attend, are able to experience Retreat</a:t>
            </a:r>
          </a:p>
        </p:txBody>
      </p:sp>
    </p:spTree>
    <p:extLst>
      <p:ext uri="{BB962C8B-B14F-4D97-AF65-F5344CB8AC3E}">
        <p14:creationId xmlns:p14="http://schemas.microsoft.com/office/powerpoint/2010/main" val="1729878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CA-Family-218 copy.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81000"/>
            <a:ext cx="9144000" cy="6096000"/>
          </a:xfrm>
          <a:prstGeom prst="rect">
            <a:avLst/>
          </a:prstGeom>
          <a:ln>
            <a:noFill/>
          </a:ln>
          <a:effectLst>
            <a:softEdge rad="112500"/>
          </a:effectLst>
        </p:spPr>
      </p:pic>
    </p:spTree>
    <p:extLst>
      <p:ext uri="{BB962C8B-B14F-4D97-AF65-F5344CB8AC3E}">
        <p14:creationId xmlns:p14="http://schemas.microsoft.com/office/powerpoint/2010/main" val="37786959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4691</TotalTime>
  <Words>807</Words>
  <Application>Microsoft Macintosh PowerPoint</Application>
  <PresentationFormat>On-screen Show (4:3)</PresentationFormat>
  <Paragraphs>79</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Franklin Gothic Book</vt:lpstr>
      <vt:lpstr>Franklin Gothic Medium</vt:lpstr>
      <vt:lpstr>Wingdings</vt:lpstr>
      <vt:lpstr>Angles</vt:lpstr>
      <vt:lpstr>Imagine A world without bullies</vt:lpstr>
      <vt:lpstr>Children’s craniofacial association</vt:lpstr>
      <vt:lpstr>mission</vt:lpstr>
      <vt:lpstr>The big three – Main Support programs we offer</vt:lpstr>
      <vt:lpstr>CCA Provides FINANCIAL ASSISTANCE</vt:lpstr>
      <vt:lpstr>Family networking</vt:lpstr>
      <vt:lpstr>PowerPoint Presentation</vt:lpstr>
      <vt:lpstr>Annual family retreat &amp; educational symposium</vt:lpstr>
      <vt:lpstr>PowerPoint Presentation</vt:lpstr>
      <vt:lpstr>PowerPoint Presentation</vt:lpstr>
      <vt:lpstr>Educational outreach: the #chooseKind initiative</vt:lpstr>
      <vt:lpstr>PowerPoint Presentation</vt:lpstr>
      <vt:lpstr>Speakers bureau value</vt:lpstr>
      <vt:lpstr>PowerPoint Presentation</vt:lpstr>
      <vt:lpstr>PowerPoint Presentation</vt:lpstr>
      <vt:lpstr>Fundraising – a part of the community</vt:lpstr>
      <vt:lpstr>PowerPoint Presentation</vt:lpstr>
      <vt:lpstr>Staff </vt:lpstr>
      <vt:lpstr>staff</vt:lpstr>
      <vt:lpstr>staff</vt:lpstr>
      <vt:lpstr>How to connect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orientation</dc:title>
  <dc:creator>Erica Mossholder</dc:creator>
  <cp:lastModifiedBy>Microsoft Office User</cp:lastModifiedBy>
  <cp:revision>53</cp:revision>
  <dcterms:created xsi:type="dcterms:W3CDTF">2016-03-02T00:01:46Z</dcterms:created>
  <dcterms:modified xsi:type="dcterms:W3CDTF">2020-09-11T14:47:50Z</dcterms:modified>
</cp:coreProperties>
</file>